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397" r:id="rId3"/>
    <p:sldId id="396" r:id="rId4"/>
    <p:sldId id="398" r:id="rId5"/>
    <p:sldId id="399" r:id="rId6"/>
    <p:sldId id="400" r:id="rId7"/>
    <p:sldId id="401" r:id="rId8"/>
    <p:sldId id="402" r:id="rId9"/>
    <p:sldId id="403" r:id="rId10"/>
    <p:sldId id="404" r:id="rId11"/>
    <p:sldId id="405" r:id="rId12"/>
    <p:sldId id="406" r:id="rId13"/>
    <p:sldId id="407" r:id="rId14"/>
    <p:sldId id="408" r:id="rId15"/>
    <p:sldId id="409" r:id="rId16"/>
    <p:sldId id="410" r:id="rId17"/>
    <p:sldId id="411" r:id="rId18"/>
    <p:sldId id="270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415" autoAdjust="0"/>
  </p:normalViewPr>
  <p:slideViewPr>
    <p:cSldViewPr snapToGrid="0">
      <p:cViewPr varScale="1">
        <p:scale>
          <a:sx n="91" d="100"/>
          <a:sy n="91" d="100"/>
        </p:scale>
        <p:origin x="13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fif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3E7600-9045-4A8B-A2BC-B0BD0ADB43D2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8A4C92-FD1B-49AD-956B-38BD3429A8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3153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</a:t>
            </a:fld>
            <a:endParaRPr lang="ru-RU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важный тренд —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облачные СЭД и ECM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Облако даёт быстрый старт, отсутствие затрат на собственную инфраструктуру и гибкое масштабирование. Однако организация должна учитывать риски: требования к локализации персональных данных в России, требования 152-ФЗ и 149-ФЗ к защите информации, а также вопросы интеграции с внутренними системами.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тренд —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интеграция чат-ботов и искусственного интеллекта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Современные СЭД уже умеют автоматически классифицировать документы, извлекать реквизиты из сканов, подсказывать исполнителям следующие действия, формировать черновики документов и отчётов. Это сокращает ручной труд и снижает вероятность ошибок.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Третий тренд — применение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блокчейн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-подходов или неизменяемых журналов событий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которые обеспечивают повышенное доверие к истории изменений документов: невозможно незаметно «подчищать» архив или менять согласованные решения. Это важно для отраслей, где ключевую роль играет доказательная база и соответствие требованиям регуляторов.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9812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целевой системы выбрана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(актуальный флагман —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RX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Это ECM-система с встроенными интеллектуальными сервисами для автоматизации процессов и управления корпоративным контентом.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Экосистема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включает продукты для управления документами, сервисами, кадровыми процессами, проектами и стратегией компании, образуя единую платформу для управления деятельностью организации.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данным отраслевых рейтингов и обзоров,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RX входит в число ведущих российских систем электронного документооборота. В отдельных рейтингах продукт занимает одно из первых мест по совокупности функциональности, масштабу внедрений и востребованности у крупных заказчиков.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можно отнести к зрелым решениям ECM-класса, которые подходят для построения комплексной корпоративной системы управления документами и процессами.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48800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Среди ключевых преимуществ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можно выделить следующее.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Во-первых, наличие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широкой линейки готовых модулей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делопроизводство, договорная работа, управление поручениями, электронный архив, кадровые документы, управление сервисами и проектами. Есть типовые интеграции с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1С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другими учетными системами и корпоративными порталами, что снижает стоимость и сроки внедрения.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Во-вторых, система предлагает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развитый механизм бизнес-процессов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удобный интерфейс для пользователей: работа через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-клиент, мобильные приложения, возможность настроить рабочее место под роль и задачи пользователя.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В-третьих,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RX содержит встроенные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интеллектуальные сервисы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распознавание и классификация документов, автоматическое заполнение реквизитов, подсказки по маршруту согласования, аналитика по процессам.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Наконец, платформа учитывает требования по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информационной безопасности и качеству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поддерживаются механизмы разграничения доступа, работа с электронными подписями, ведение аудита, а также поддержка процессов СМК и соответствия требованиям законодательства в области защиты информации и персональных данных.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444985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Наряду с преимуществами, у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есть и важные ограничения, которые нужно учитывать при выборе.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Во-первых, это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относительно высокая стоимость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лицензий, внедрения, доработок и последующей поддержки. Для небольших организаций это может быть критичным фактором, особенно при сравнении с более простыми облачными решениями.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Во-вторых, система обладает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высокой гибкостью и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настраиваемостью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это оборачивается сложностью конфигурации. Практически всегда требуется участие квалифицированных аналитиков и разработчиков, а также время на отладку маршрутов, ролей и интеграций.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В-третьих, для эффективной эксплуатации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необходима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зрелая ИТ-служба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соответствующая инфраструктура (серверы, резервирование, отказоустойчивость, средства ИБ). Без этого сложно обеспечить требуемую доступность и безопасность системы.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недостатки не отменяют достоинств решения, но задают определённый «порог входа», который нужно оценить при обосновании выбора.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0445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Выбор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оправдан рядом факторов.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Во-первых, это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локальный продукт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развиваемый российским вендором, что важно в условиях импортозамещения и необходимости соответствовать требованиям по защите информации и локализации персональных данных.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Во-вторых,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обеспечивает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полноценное «безбумажное делопроизводство»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от регистрации корреспонденции и внутренних документов до договоров, кадровых процессов и ЭДО с контрагентами, с использованием квалифицированной электронной подписи в соответствии с 63-ФЗ.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В-третьих, платформа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масштабируема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её можно внедрить в отдельном подразделении и постепенно расширять на всю организацию, добавляя новые модули и интеграции.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Наконец,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выступает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единой платформой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управления документами, задачами, сервисами, проектами и показателями. Это позволяет выстроить сквозные процессы и обеспечить прозрачную управленческую отчётность, что повышает обоснованность инвестиций во внедрение именно этой системы.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09171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План внедрения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во многом повторяет общий план внедрения СЭД, но с учётом особенностей платформы.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Организация проекта.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Формируется проектный офис, включающий представителей бизнеса, делопроизводства, ИТ и, при необходимости, службы безопасности. Определяются целевые показатели проекта (сроки согласования, доля электронных документов и т. д.).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Обследование и анализ.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Проводится детальное описание текущих процессов, выделяются типовые сценарии (делопроизводство, договоры, кадровые процессы, архив), формируются требования к конфигурации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Настройка и разработка.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этом этапе настраиваются типы документов, карточки, маршруты, права доступа, интеграции с 1С и другими системами, разрабатываются необходимые доработки.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Обучение пользователей и администраторов.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Проводятся тренинги, создаются учебные материалы, «горячая линия» на период запуска.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Пилотный запуск.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Ограниченный круг подразделений начинает работать в системе; собирается обратная связь, вносятся корректировки.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Тиражирование и сопровождение.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Расширение использования на всю организацию, настройка регулярной поддержки и развития решения.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Важно заранее заложить в бюджет не только внедрение, но и последующее развитие и поддержку, а также план обучения новых сотрудников.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67304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Ожидаемые эффекты от внедрения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можно разделить на количественные и качественные.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 количественным относят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сокращение сроков согласования документов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(часто в 2–3 раза), уменьшение времени поиска нужной информации, снижение затрат на бумагу, печать, курьерскую доставку и архивные площади.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 качественным —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повышение прозрачности и управляемости процессов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руководители видят статус каждой задачи и документа, могут оперативно выявлять «узкие места» и перераспределять нагрузку.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Кроме того, система повышает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ответственность сотрудников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 исполнение поручений: все действия фиксируются, есть контроль сроков и отчётность.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Наконец, повышается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качество процессов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за счёт шаблонов, регламентированных маршрутов и автоматических проверок снижается количество ошибок и несоответствий требованиям законодательства и внутренним стандартам.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82635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Подводя итог, можно сказать, что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электронный документооборот и системы СЭД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сегодня являются обязательным элементом цифровой трансформации организации. Они позволяют перейти от хаотичного бумажного оборота к управляемым, прозрачным и контролируемым процессам работы с информацией.</a:t>
            </a:r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ECM-подход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делает следующий шаг: объединяет документы, задачи, сервисы и знания в единой платформе, поддерживающей стратегическое управление и развитие компании.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Выбор в пользу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отечественной ECM-платформы даёт возможность выстроить «безбумажное делопроизводство», обеспечить соблюдение требований законодательства и подготовить базу для дальнейшей цифровизации бизнес-процессов.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Ключевыми факторами успеха будут: качественное обследование, продуманная архитектура решения, поэтапное внедрение, устойчивое проектное управление и активное вовлечение пользователей на всех стадиях проекта.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84875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Сегодня практически любая организация сталкивается с лавинообразным ростом объёма документов: приказы, договоры, счета, переписка, отчёты. При бумажном документообороте это приводит к целому набору проблем: документы теряются, дублируются, долго согласуются, сложно отследить, кто и когда внес изменения или принял решение.</a:t>
            </a:r>
          </a:p>
          <a:p>
            <a:endParaRPr lang="ru-RU" dirty="0"/>
          </a:p>
          <a:p>
            <a:r>
              <a:rPr lang="ru-RU" dirty="0"/>
              <a:t>Кроме того, бумага — это прямые расходы: печать, архивные помещения, курьеры, экспресс-доставка, а также косвенные издержки из-за затяжных согласований и ошибок при ручном вводе.</a:t>
            </a:r>
          </a:p>
          <a:p>
            <a:endParaRPr lang="ru-RU" dirty="0"/>
          </a:p>
          <a:p>
            <a:r>
              <a:rPr lang="ru-RU" dirty="0"/>
              <a:t>Переход на электронный документооборот позволяет решить эти проблемы: ускорить процессы согласования, сделать их прозрачными и управляемыми, обеспечить контроль сроков и соблюдение регламентов. Ключевая цель — построить по-настоящему «безбумажное делопроизводство», когда бумага используется только там, где этого строго требует закон или партнёры.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8532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Под электронным документооборотом (ЭДО) обычно понимают технологию обмена юридически значимыми документами между участниками в электронном виде с использованием электронной подписи и соблюдением требований законодательства.</a:t>
            </a:r>
          </a:p>
          <a:p>
            <a:endParaRPr lang="ru-RU" dirty="0"/>
          </a:p>
          <a:p>
            <a:r>
              <a:rPr lang="ru-RU" dirty="0"/>
              <a:t>Система электронного документооборота (СЭД) — это программный комплекс, который поддерживает полный жизненный цикл документа: от его создания и регистрации до согласования, утверждения, исполнения и архивного хранения. Такая система обеспечивает маршрутизацию документов по заданным бизнес-процессам, контроль сроков и автоматическую регистрацию всех действий.</a:t>
            </a:r>
          </a:p>
          <a:p>
            <a:endParaRPr lang="ru-RU" dirty="0"/>
          </a:p>
          <a:p>
            <a:r>
              <a:rPr lang="ru-RU" dirty="0"/>
              <a:t>К ключевым функциям СЭД/ЭДО относятся: создание и </a:t>
            </a:r>
            <a:r>
              <a:rPr lang="ru-RU" dirty="0" err="1"/>
              <a:t>шаблонизация</a:t>
            </a:r>
            <a:r>
              <a:rPr lang="ru-RU" dirty="0"/>
              <a:t> документов, их передача и рассылка, согласование и утверждение, подписание электронной подписью, хранение, поиск и формирование отчётности.</a:t>
            </a:r>
          </a:p>
          <a:p>
            <a:endParaRPr lang="ru-RU" dirty="0"/>
          </a:p>
          <a:p>
            <a:r>
              <a:rPr lang="ru-RU" dirty="0"/>
              <a:t>В результате организация получает прозрачность процессов, значительное сокращение сроков обработки документов, возможность полноценно работать удалённо, экономию на бумаге, печати и логистике, а также лучшее соблюдение регламентов и нормативных требований.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3</a:t>
            </a:fld>
            <a:endParaRPr lang="ru-RU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Документ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— это зафиксированная на материальном носителе информация с реквизитами, позволяющими её идентифицировать. Для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электронного документа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таким «носителем» выступает электронная форма представления данных в информационной системе. Юридическая сила электронного документа обеспечивается за счёт корректного использования электронной подписи и соблюдения требований законодательства. </a:t>
            </a:r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Электронная подпись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соответствии с Федеральным законом №63-ФЗ бывает простой, усиленной неквалифицированной и усиленной квалифицированной. Усиленная квалифицированная подпись базируется на паре криптографических ключей и квалифицированном сертификате, выданном аккредитованным удостоверяющим центром, и при соблюдении условий признаётся аналогом собственноручной подписи.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Термин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workflow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обозначает маршрут и логику прохождения документа: кто его готовит, кто согласует, кто утверждает, какие проверки выполняются автоматически, какие действия выполняют сотрудники.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Главное отличие между бумажным и электронным документом в том, что бумага опирается на физический носитель и ручные операции, а электронный документ — на структурированные данные, электронную подпись и регламенты в СЭД. При этом, при соблюдении закона, электронный документ может иметь такую же юридическую силу, как бумажный.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1917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Внедряя СЭД, важно учитывать нормативную базу.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Федеральный закон №152-ФЗ «О персональных данных»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устанавливает требования к сбору, хранению, обработке и защите персональных данных. Организация обязана определить категории персональных данных, внедрить организационные и технические меры защиты, ограничить доступ и документировать процессы. 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Федеральный закон №149-ФЗ «Об информации, информационных технологиях и о защите информации»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описывает базовые понятия: информация, информационная система, информационные технологии, устанавливает общие принципы обращения с информацией и её защиты. 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Федеральный закон №63-ФЗ «Об электронной подписи»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регулирует применение электронной подписи, её виды, порядок выдачи сертификатов и условия признания электронных документов юридически значимыми.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Кроме того, на СЭД влияют отраслевые законы (например, о бухгалтерском учёте, госзакупках), а также государственные стандарты (ГОСТы) по делопроизводству, архивному хранению и информационной безопасности. Все эти требования необходимо учесть при выборе и внедрении системы.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3881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Системы электронного документооборота можно условно разделить на несколько классов.</a:t>
            </a:r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СЭД делопроизводства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ориентированы на классические задачи канцелярии: регистрация входящей/исходящей корреспонденции, резолюции, контроль исполнения поручений, работа с организационно-распорядительными документами.</a:t>
            </a:r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Архивные системы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фокусируются на долговременном хранении документов: описании дел, сроках хранения, регламентированных процедурах передачи в архив и уничтожения.</a:t>
            </a:r>
          </a:p>
          <a:p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Workflow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/BPM-системы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ставят во главу угла построение и автоматизацию бизнес-процессов. Документы для них — лишь один из типов объектов; основной акцент на маршрутах, задачах и показателях эффективности процессов.</a:t>
            </a:r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ECM-системы (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Enterprise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Management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объединяют функции СЭД, архива,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workflow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управления неструктурированным контентом (файлы, медиа, электронная почта,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-контент), создавая единое информационное пространство компании.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Отличия между классами в глубине поддержки делопроизводства, развитости механизмов процессов, работе с разными типами контента и масштабе применения.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9743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Классическая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СЭД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изначально создавалась для автоматизации делопроизводства: журнал регистрации, карточки документов, резолюции, маршруты согласования, контроль исполнения. Её модель данных обычно строго структурирована: есть тип документа, обязательные реквизиты, регламентированные маршруты.</a:t>
            </a:r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ECM-система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идёт дальше: к документам добавляются файлы разных форматов, почтовая переписка, медиа, записи встреч, веб-страницы, данные из других систем. Задача ECM — сформировать единое информационное пространство компании, где любой контент можно найти, связать с процессами и использовать в управлении бизнесом. Таким образом, СЭД лучше подходит для задач строгого делопроизводства и регламентированных процессов, а ECM — для комплексного управления знаниями и контентом, когда важно связать документы, задачи, проекты, сервисы и аналитику в единой платформе.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8040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Внедрение СЭД — это всегда проект, требующий планирования.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Организация проекта.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Определяется заказчик, назначается руководитель проекта, создаётся рабочая группа, утверждаются цели, сроки и бюджет.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Обследование и анализ процессов.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Изучаются текущие процессы делопроизводства, схемы согласования, существующие информационные системы. На этом этапе формируются требования к СЭД.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Настройка и доработка системы.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Поставщик или внутренняя ИТ-команда настраивают типы документов, маршруты согласования, роли, интеграции с другими системами, разрабатывают недостающий функционал.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Обучение пользователей.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Проводятся обучающие сессии, создаются инструкции и справочные материалы.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Пилотный проект.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Запуск на ограниченной группе подразделений: отработка регламентов, исправление ошибок, корректировка настроек.</a:t>
            </a:r>
          </a:p>
          <a:p>
            <a:pPr lvl="0"/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Тиражирование и сопровождение.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Постепенное расширение использования системы на всю организацию и организация постоянной поддержки.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Последовательность этапов критична: пропуск качественного обследования или обучения серьёзно повышает риск неудачного внедрения.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3079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Российский рынок систем электронного документооборота и ECM развивается уже не первый десяток лет и сегодня представляет собой зрелый сегмент ИТ-рынка. По данным аналитики, в 2023–2024 годах рынок СЭД/ECM в России вырос примерно на 15% и достиг объёма порядка 90–100 млрд рублей.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Среди ключевых поставщиков можно выделить такие решения, как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ELMA365,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Docsvision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продукты компании ЭОС, 1С:Документооборот, СЭД «ДЕЛО», ТЕЗИС, TESSA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ряд других. Крупные корпорации часто строят комплексные экосистемы на базе ELMA365,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Directum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Docsvision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государственные структуры активно используют СЭД «ДЕЛО», ТЕЗИС, решения ЭОС и другие отечественные продукты.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Основные тенденции: импортозамещение (сокращение доли зарубежных платформ), активный переход к облачным и гибридным моделям, рост интереса к интеллектуальным сервисам (распознавание, классификация, аналитика), а также смещение фокуса от «простой» СЭД к полноценным ECM-платформам.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4314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E88DD7-7667-487F-BF42-FEF92A5C79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CF1DCA7-395F-46B1-B539-000ED3274B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445B63-6F6C-4ACE-8912-A7546643D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63B02A-A6E8-44E9-A5AE-4D678306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BE13CA-5DCC-4877-8EF6-827FE18F8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7146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DF28BA-AB0C-498D-B3C6-598BD49C2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57B11F-C9BF-47CE-9A70-A14E23483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DB4445-056A-4ED5-ACE3-9062BD0E2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D5E245-630F-4BD0-AA85-7347B78FD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0FF967-A57F-4A74-8F31-87E2666D9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2413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F503C1-2A69-422B-986B-1FD84AE17C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0E0C52C-69E0-4CFC-A801-5B4D4D92F7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FBD9A8-A05C-4F83-9A37-64E62C3DA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D954FA-F63C-425F-B7BE-F00FFEB7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7998D9-1949-442B-BB6A-41543EB7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640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62D2CF-EA3A-480E-87DC-EAF465FA2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CC1946-F5FF-4967-A9B1-BB4670FAA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B88A69-045E-457A-9903-ECC934A3B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640CD6-B4F1-49C7-8670-93EEC8C8C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EE79A6-A394-45CF-9113-06A4174C8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4267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E4D2D7-E38B-4391-B9BE-4903339DB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B194E3-15C2-4C9A-97A3-A94A63AEC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BA0627-A171-433C-B6A0-6BCF77755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EE887C-66D1-4E5D-ADDD-CD33753CA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22EEDF-8078-49F4-8442-A65293EDF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1047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6A0274-B581-4F8A-BDBC-655B901FF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167D16-7955-4A50-AF61-16B1DB708B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A87919C-8039-4E4B-B605-D53052122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3AE573-9073-4BB3-8D46-BC6EDC10D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C14EFCF-62BD-476D-88B2-F63C4EB70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675AA2-7F1E-46E8-BFC6-83E1BEF8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9338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9AA0F0-8BEB-4F5E-AFDB-7D5696CEE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D9D0E62-D25A-461A-B446-18DA04EAD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254B52F-F0EB-4AF4-9181-644E002D3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77D8FD8-9C05-40EC-A97D-222F061D9E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1F4CC1E-A9E5-4BAD-9F69-6B3010DE76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42314ED-AC60-4647-AF45-8FF3D7FAB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AB179E7-0EFE-4CF5-951A-0B97E0A33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78B4034-2AE8-4818-B0E8-D72CA222B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4630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5F095E-CFF5-415F-8137-72CBF6B95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B169E05-2694-4ECE-80DE-A6502EEC9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E46B6F6-DCCE-481B-AE2A-87C30CD5F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A670CA1-040C-4B75-BD00-D77F2B37F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87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8AD90A4-3759-429D-865E-F1402293C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00993BD-500B-47F5-9D1C-A8BC3BE7D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CFB4700-3150-4EC0-84F1-AA030CB2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464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732348-7FC1-46A2-A2E1-F59569530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537675-CDEB-4AC2-B5AC-A290A7E34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BB98C63-6BBC-4470-B7CC-0723293A7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4B8C7C3-0F37-4851-8BEB-32A48AEFE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9BA24EF-6566-459A-9883-6F8FA80CE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D88A0A-47FB-41E5-AE2A-AD1586A37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1176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7100D7-4043-41EA-B1BC-6D193B468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F338D0D-C1AA-4277-832C-A777CEBEC5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A4EA2EC-C509-414C-9ED3-94FE2A4BB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C382BF4-2034-45A4-8279-A76B40FF5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FF1768C-4FC1-4D79-ACF8-C674DEFBC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49BDE78-E8D0-48DB-B6D0-D8BC5B819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2261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16DC0A-778E-4C44-8809-80B5C36B1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A2C05CF-4CD7-4323-9A37-A21AC1C1A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3AF704-30FE-4F97-A1A9-EB81C67012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28A8F-F28A-4ADC-9FA4-C15263314396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92FCAD-3781-427E-821E-549A17F571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A37980-612C-4385-96B2-D1DEB48E48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D9A8C-EF6D-4436-9585-D36760F025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3123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f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848" y="775718"/>
            <a:ext cx="2540005" cy="790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Прямоугольник 7"/>
          <p:cNvSpPr>
            <a:spLocks noChangeArrowheads="1"/>
          </p:cNvSpPr>
          <p:nvPr/>
        </p:nvSpPr>
        <p:spPr bwMode="auto">
          <a:xfrm flipH="1">
            <a:off x="1142997" y="2842101"/>
            <a:ext cx="3079561" cy="1173799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dirty="0"/>
          </a:p>
        </p:txBody>
      </p:sp>
      <p:sp>
        <p:nvSpPr>
          <p:cNvPr id="2071" name="Text Box 23"/>
          <p:cNvSpPr txBox="1">
            <a:spLocks noChangeArrowheads="1"/>
          </p:cNvSpPr>
          <p:nvPr/>
        </p:nvSpPr>
        <p:spPr bwMode="auto">
          <a:xfrm>
            <a:off x="4397576" y="2815571"/>
            <a:ext cx="609810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Системы электронного документооборота (СЭД/ЭДО).</a:t>
            </a:r>
          </a:p>
          <a:p>
            <a:pPr algn="ctr"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ЭДО - </a:t>
            </a: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</a:t>
            </a: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 Box 23">
            <a:extLst>
              <a:ext uri="{FF2B5EF4-FFF2-40B4-BE49-F238E27FC236}">
                <a16:creationId xmlns:a16="http://schemas.microsoft.com/office/drawing/2014/main" id="{A70EC62F-9EA3-41A7-A6F9-816FC6367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59530" y="5315970"/>
            <a:ext cx="609810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ru-RU" sz="1400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Выполнил Соколов Д.</a:t>
            </a:r>
          </a:p>
          <a:p>
            <a:pPr algn="l">
              <a:spcBef>
                <a:spcPct val="50000"/>
              </a:spcBef>
            </a:pPr>
            <a:r>
              <a:rPr lang="ru-RU" sz="1400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Группа Ик-731 </a:t>
            </a:r>
          </a:p>
          <a:p>
            <a:pPr algn="l">
              <a:spcBef>
                <a:spcPct val="50000"/>
              </a:spcBef>
            </a:pPr>
            <a:r>
              <a:rPr lang="ru-RU" sz="1400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20.11.2025</a:t>
            </a:r>
          </a:p>
        </p:txBody>
      </p:sp>
    </p:spTree>
  </p:cSld>
  <p:clrMapOvr>
    <a:masterClrMapping/>
  </p:clrMapOvr>
  <p:transition advClick="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0114" y="1541748"/>
            <a:ext cx="5857941" cy="2400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Облачные СЭД: + быстрый старт, − риски ИБ и локализации данных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Интеграция чат-ботов и ИИ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 err="1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Блокчейн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/ неизменяемые журналы для доверия к документам</a:t>
            </a:r>
          </a:p>
          <a:p>
            <a:pPr algn="l">
              <a:spcBef>
                <a:spcPct val="50000"/>
              </a:spcBef>
            </a:pP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Технологические тренды</a:t>
            </a:r>
          </a:p>
          <a:p>
            <a:pPr algn="l">
              <a:spcBef>
                <a:spcPct val="50000"/>
              </a:spcBef>
            </a:pP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69CC9C2-DA62-422F-836E-38642B616A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179" y="1911081"/>
            <a:ext cx="3975538" cy="397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64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7673" y="1356468"/>
            <a:ext cx="6436009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 err="1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/ </a:t>
            </a:r>
            <a:r>
              <a:rPr lang="ru-RU" sz="2000" dirty="0" err="1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RX — ECM-класс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Поддержка полного жизненного цикла документов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Модули для процессов, кадров, проектов, сервисов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Лидерство на российском рынке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Выбранная СЭД — </a:t>
            </a: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0FBBFC-7E4F-4F64-9991-3CCCB361F7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165" y="3611326"/>
            <a:ext cx="5935718" cy="152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211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0338" y="1336119"/>
            <a:ext cx="7676229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Готовые модули и интеграции (1С, кадровые процессы, договоры, архив и др.)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Удобный интерфейс и развитый </a:t>
            </a:r>
            <a:r>
              <a:rPr lang="ru-RU" sz="2000" dirty="0" err="1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workflow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AI-сервисы (распознавание, классификация, подсказки)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Поддержка СМК, ИБ и нормативных требований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— </a:t>
            </a: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преимущества</a:t>
            </a:r>
          </a:p>
          <a:p>
            <a:pPr algn="l">
              <a:spcBef>
                <a:spcPct val="50000"/>
              </a:spcBef>
            </a:pP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C9F1305-0A0F-4816-AAD4-F993A20032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268" y="2915471"/>
            <a:ext cx="3404747" cy="340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12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0338" y="1409020"/>
            <a:ext cx="5679264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Высокая стоимость лицензий и внедрения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Сложность настройки и доработки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Требовательность к ИТ-команде и инфраструктуре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— </a:t>
            </a: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недостатки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4CAF8F-D934-4D23-8383-E585CE704A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377" y="1919334"/>
            <a:ext cx="3796862" cy="379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456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6542" y="1346276"/>
            <a:ext cx="6877443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Отечественный продукт, соответствие требованиям законодательства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Поддержка «безбумажного делопроизводства» и ЭДО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Масштабируемость и расширяемость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Единая платформа для документов и процессов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Обоснование внедрения </a:t>
            </a: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algn="l">
              <a:spcBef>
                <a:spcPct val="50000"/>
              </a:spcBef>
            </a:pP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07065B3-423C-414E-A033-5D4F9A863E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205" y="1641026"/>
            <a:ext cx="4304230" cy="430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082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План внедрения </a:t>
            </a: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algn="l">
              <a:spcBef>
                <a:spcPct val="50000"/>
              </a:spcBef>
            </a:pP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817230-707A-4CC4-A5CC-B83E829883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05" y="1230524"/>
            <a:ext cx="8058186" cy="537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111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9553" y="2605325"/>
            <a:ext cx="6625195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Сокращение сроков согласования и исполнения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Повышение ответственности и прозрачности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Улучшение контроля и качества процессов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Снижение затрат на бумагу, печать и хранение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Результаты и эффекты</a:t>
            </a:r>
          </a:p>
          <a:p>
            <a:pPr algn="l">
              <a:spcBef>
                <a:spcPct val="50000"/>
              </a:spcBef>
            </a:pP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6A2AAA9-70BD-44F4-A5E2-A79D53FF90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51" t="16843"/>
          <a:stretch/>
        </p:blipFill>
        <p:spPr>
          <a:xfrm>
            <a:off x="7441324" y="1192904"/>
            <a:ext cx="3240338" cy="570290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3C8404-B9A0-4019-9A0C-0EF03150C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3668" y="1448921"/>
            <a:ext cx="962159" cy="51442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0B5687A-C0BD-4377-8C62-CBA49C52F6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3668" y="4044355"/>
            <a:ext cx="962159" cy="72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542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8486" y="2382559"/>
            <a:ext cx="7003567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ЭДО и СЭД — ключевой элемент цифровизации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ECM-подход расширяет работу с контентом и процессами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 err="1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— зрелая платформа для «безбумажного офиса»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Важно соблюсти этапы внедрения и вовлечь пользователей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Заключение</a:t>
            </a:r>
          </a:p>
          <a:p>
            <a:pPr algn="l">
              <a:spcBef>
                <a:spcPct val="50000"/>
              </a:spcBef>
            </a:pP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6078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6128" y="2988747"/>
            <a:ext cx="2827683" cy="8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>
            <a:spLocks noChangeArrowheads="1"/>
          </p:cNvSpPr>
          <p:nvPr/>
        </p:nvSpPr>
        <p:spPr bwMode="auto">
          <a:xfrm>
            <a:off x="5821879" y="0"/>
            <a:ext cx="6370121" cy="6858000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/>
          </a:p>
        </p:txBody>
      </p:sp>
      <p:sp>
        <p:nvSpPr>
          <p:cNvPr id="35844" name="Text Box 2052"/>
          <p:cNvSpPr txBox="1">
            <a:spLocks noChangeArrowheads="1"/>
          </p:cNvSpPr>
          <p:nvPr/>
        </p:nvSpPr>
        <p:spPr bwMode="auto">
          <a:xfrm>
            <a:off x="7501185" y="3167390"/>
            <a:ext cx="522712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3633" y="2237542"/>
            <a:ext cx="630536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Бумажный документооборот: медленно, дорого, рискованно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Введение: мотивация к переходу на ЭДО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E449E68-B6A2-47BD-AFAE-33D556E25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34" y="1951214"/>
            <a:ext cx="5272199" cy="3359162"/>
          </a:xfrm>
          <a:prstGeom prst="rect">
            <a:avLst/>
          </a:prstGeom>
        </p:spPr>
      </p:pic>
      <p:sp>
        <p:nvSpPr>
          <p:cNvPr id="12" name="Text Box 23">
            <a:extLst>
              <a:ext uri="{FF2B5EF4-FFF2-40B4-BE49-F238E27FC236}">
                <a16:creationId xmlns:a16="http://schemas.microsoft.com/office/drawing/2014/main" id="{E8C26B99-BE6D-40AB-9E5B-6E8B7E6BAE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3633" y="3132035"/>
            <a:ext cx="630536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Потери документов, ошибки, дублирование</a:t>
            </a:r>
          </a:p>
        </p:txBody>
      </p:sp>
      <p:sp>
        <p:nvSpPr>
          <p:cNvPr id="15" name="Text Box 23">
            <a:extLst>
              <a:ext uri="{FF2B5EF4-FFF2-40B4-BE49-F238E27FC236}">
                <a16:creationId xmlns:a16="http://schemas.microsoft.com/office/drawing/2014/main" id="{8F13BC52-E4C8-4425-B08C-46A8BFFA6C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3633" y="3947475"/>
            <a:ext cx="630536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Рост объёмов информации</a:t>
            </a:r>
          </a:p>
        </p:txBody>
      </p:sp>
      <p:sp>
        <p:nvSpPr>
          <p:cNvPr id="16" name="Text Box 23">
            <a:extLst>
              <a:ext uri="{FF2B5EF4-FFF2-40B4-BE49-F238E27FC236}">
                <a16:creationId xmlns:a16="http://schemas.microsoft.com/office/drawing/2014/main" id="{8873B2B0-5F3F-4AB4-AA03-CC82D1DE2C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3633" y="4729942"/>
            <a:ext cx="630536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Цели автоматизации: скорость, прозрачность, контроль, «без бумаги»</a:t>
            </a:r>
          </a:p>
        </p:txBody>
      </p:sp>
    </p:spTree>
    <p:extLst>
      <p:ext uri="{BB962C8B-B14F-4D97-AF65-F5344CB8AC3E}">
        <p14:creationId xmlns:p14="http://schemas.microsoft.com/office/powerpoint/2010/main" val="4010117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2188" y="1294693"/>
            <a:ext cx="6113387" cy="3016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ЭДО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— обмен юридически значимыми документами в электронном виде</a:t>
            </a:r>
          </a:p>
          <a:p>
            <a:pPr>
              <a:spcBef>
                <a:spcPct val="50000"/>
              </a:spcBef>
            </a:pPr>
            <a:r>
              <a:rPr lang="ru-RU" sz="2000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СЭД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— система для управления жизненным циклом документов</a:t>
            </a:r>
          </a:p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Основные функции: создание, передача, согласование, подписание, хранение, поиск</a:t>
            </a:r>
          </a:p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Преимущества: прозрачность, скорость, удалённая работа, экономия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Определение ЭДО/СЭД и преимущества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1CE7263-F383-4E2B-A0B5-CD289A3419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904" y="4130008"/>
            <a:ext cx="5013434" cy="250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55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9500" y="1671778"/>
            <a:ext cx="4466500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Документ / электронный документ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Электронная подпись (ЭП)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 err="1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Workflow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(бизнес-процесс)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Разница: бумажный </a:t>
            </a:r>
            <a:r>
              <a:rPr lang="ru-RU" sz="2000" dirty="0" err="1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vs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электронный документ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Основные понятия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44AA2C4-20A6-40EE-B43E-7198A7ED7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311" y="4193363"/>
            <a:ext cx="2320226" cy="2320226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DF13D86-D1BB-4879-84C1-EF509F5BDB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179" y="1183365"/>
            <a:ext cx="2851502" cy="2186152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5B3C9E8-D2C9-4F72-9D99-40F0D74407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676" y="1561601"/>
            <a:ext cx="3945717" cy="263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35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1" y="1671778"/>
            <a:ext cx="8001524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152-ФЗ «О персональных данных»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149-ФЗ «Об информации, информационных технологиях и о защите информации»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63-ФЗ «Об электронной подписи»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Другие акты и ГОСТы (архив, ЭДО, ИБ)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Стандарты и законы, влияющие на СЭД</a:t>
            </a:r>
          </a:p>
          <a:p>
            <a:pPr algn="l">
              <a:spcBef>
                <a:spcPct val="50000"/>
              </a:spcBef>
            </a:pP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FBAC43-9E3F-4B63-81D9-F288CFE94A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7807" y="2175642"/>
            <a:ext cx="4201192" cy="420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424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0338" y="1387999"/>
            <a:ext cx="5910492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ЭД делопроизводства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Архивные системы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Workflow/BPM-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системы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ECM-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системы (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Enterprise Content Management)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Основные отличия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Классификация СЭД / 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ECM</a:t>
            </a: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02E7194-8489-4B80-BC0C-A048DA8F62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408" y="1913571"/>
            <a:ext cx="4257040" cy="425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120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9455" y="1305924"/>
            <a:ext cx="44665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СЭД — фокус на документах и делопроизводстве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Функциональность СЭД 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vs ECM</a:t>
            </a:r>
          </a:p>
          <a:p>
            <a:pPr algn="l">
              <a:spcBef>
                <a:spcPct val="50000"/>
              </a:spcBef>
            </a:pPr>
            <a:endParaRPr lang="ru-RU" b="1" dirty="0">
              <a:solidFill>
                <a:srgbClr val="C00000"/>
              </a:solidFill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 Box 23">
            <a:extLst>
              <a:ext uri="{FF2B5EF4-FFF2-40B4-BE49-F238E27FC236}">
                <a16:creationId xmlns:a16="http://schemas.microsoft.com/office/drawing/2014/main" id="{F019BF2F-A66E-47CA-98DF-41EC5FECD2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9031" y="1305924"/>
            <a:ext cx="44665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ECM — управление всем корпоративным контентом</a:t>
            </a:r>
          </a:p>
        </p:txBody>
      </p:sp>
      <p:sp>
        <p:nvSpPr>
          <p:cNvPr id="9" name="Text Box 23">
            <a:extLst>
              <a:ext uri="{FF2B5EF4-FFF2-40B4-BE49-F238E27FC236}">
                <a16:creationId xmlns:a16="http://schemas.microsoft.com/office/drawing/2014/main" id="{50E30D4C-806B-467A-AA01-16B3EA0B07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9455" y="2219605"/>
            <a:ext cx="406067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СЭД — более структурированные данные, регламенты</a:t>
            </a:r>
          </a:p>
        </p:txBody>
      </p:sp>
      <p:sp>
        <p:nvSpPr>
          <p:cNvPr id="12" name="Text Box 23">
            <a:extLst>
              <a:ext uri="{FF2B5EF4-FFF2-40B4-BE49-F238E27FC236}">
                <a16:creationId xmlns:a16="http://schemas.microsoft.com/office/drawing/2014/main" id="{1A5866E2-DA19-40D8-BC96-C040DA9965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9031" y="2189284"/>
            <a:ext cx="44665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ECM — неструктурированный контент, комплексные задачи</a:t>
            </a:r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000DC679-FAAF-4708-A8F7-52039FA64416}"/>
              </a:ext>
            </a:extLst>
          </p:cNvPr>
          <p:cNvCxnSpPr/>
          <p:nvPr/>
        </p:nvCxnSpPr>
        <p:spPr>
          <a:xfrm>
            <a:off x="5410939" y="1574636"/>
            <a:ext cx="1639613" cy="0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2378B842-964E-4035-8E17-47E2A9AC0BEC}"/>
              </a:ext>
            </a:extLst>
          </p:cNvPr>
          <p:cNvCxnSpPr/>
          <p:nvPr/>
        </p:nvCxnSpPr>
        <p:spPr>
          <a:xfrm>
            <a:off x="5410939" y="2441740"/>
            <a:ext cx="1639613" cy="0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05050F-07DA-44AD-9B1C-259EB279A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5544" y="2927491"/>
            <a:ext cx="7020911" cy="380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37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7674" y="1356468"/>
            <a:ext cx="4466500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Организация проекта и команда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Обследование и анализ процессов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Настройка и доработка системы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Обучение пользователей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Пилот и тиражирование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7667" y="687389"/>
            <a:ext cx="84861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Этапы внедрения СЭД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60C59A1-FC32-40B4-8165-3413AB399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351" y="1819275"/>
            <a:ext cx="3912474" cy="391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876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143001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121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671" y="2339384"/>
            <a:ext cx="517371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Ключевые игроки: </a:t>
            </a:r>
            <a:r>
              <a:rPr lang="ru-RU" sz="2000" dirty="0" err="1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Directum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, ELMA, </a:t>
            </a:r>
            <a:r>
              <a:rPr lang="ru-RU" sz="2000" dirty="0" err="1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Docsvision</a:t>
            </a: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, ЭОС, 1С:Документооборот, СЭД «ДЕЛО», ТЕЗИС и др.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Рост рынка и цифровизация</a:t>
            </a:r>
          </a:p>
          <a:p>
            <a:pPr marL="457200" indent="-457200">
              <a:spcBef>
                <a:spcPct val="50000"/>
              </a:spcBef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Тренды: импортозамещение, облако, ECM-подход</a:t>
            </a: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2121" y="1126251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7676" y="624961"/>
            <a:ext cx="84861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b="1" dirty="0">
                <a:solidFill>
                  <a:srgbClr val="C00000"/>
                </a:solidFill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Российский рынок СЭД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9C63B8-6BF5-43DE-AD62-60027B903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387" y="1408570"/>
            <a:ext cx="5338339" cy="4776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42057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2776</Words>
  <Application>Microsoft Office PowerPoint</Application>
  <PresentationFormat>Широкоэкранный</PresentationFormat>
  <Paragraphs>177</Paragraphs>
  <Slides>18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4</cp:revision>
  <dcterms:created xsi:type="dcterms:W3CDTF">2025-11-20T17:21:40Z</dcterms:created>
  <dcterms:modified xsi:type="dcterms:W3CDTF">2025-11-24T18:35:04Z</dcterms:modified>
</cp:coreProperties>
</file>

<file path=docProps/thumbnail.jpeg>
</file>